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4" r:id="rId15"/>
    <p:sldId id="275" r:id="rId16"/>
    <p:sldId id="276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005C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201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47D3-4325-4996-8FDB-578A3564CF5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372-3AAC-4382-A3B0-772221E8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47D3-4325-4996-8FDB-578A3564CF5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372-3AAC-4382-A3B0-772221E8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47D3-4325-4996-8FDB-578A3564CF5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372-3AAC-4382-A3B0-772221E8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47D3-4325-4996-8FDB-578A3564CF5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372-3AAC-4382-A3B0-772221E8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47D3-4325-4996-8FDB-578A3564CF5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372-3AAC-4382-A3B0-772221E8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47D3-4325-4996-8FDB-578A3564CF5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372-3AAC-4382-A3B0-772221E8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47D3-4325-4996-8FDB-578A3564CF5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372-3AAC-4382-A3B0-772221E8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47D3-4325-4996-8FDB-578A3564CF5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372-3AAC-4382-A3B0-772221E8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47D3-4325-4996-8FDB-578A3564CF5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372-3AAC-4382-A3B0-772221E8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47D3-4325-4996-8FDB-578A3564CF5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372-3AAC-4382-A3B0-772221E8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47D3-4325-4996-8FDB-578A3564CF5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3372-3AAC-4382-A3B0-772221E8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A47D3-4325-4996-8FDB-578A3564CF5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C3372-3AAC-4382-A3B0-772221E8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2736304"/>
          </a:xfrm>
        </p:spPr>
        <p:txBody>
          <a:bodyPr>
            <a:normAutofit/>
          </a:bodyPr>
          <a:lstStyle/>
          <a:p>
            <a:r>
              <a:rPr lang="en-US" b="1" dirty="0" smtClean="0"/>
              <a:t>MEETING SUMMARY ESMO 2019, Barcelona, Spain</a:t>
            </a:r>
            <a:br>
              <a:rPr lang="en-US" b="1" dirty="0" smtClean="0"/>
            </a:br>
            <a:r>
              <a:rPr lang="en-US" b="1" dirty="0" smtClean="0"/>
              <a:t>GENITOURINARY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886200"/>
            <a:ext cx="6696744" cy="1752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5C2A"/>
                </a:solidFill>
              </a:rPr>
              <a:t>Fawaz</a:t>
            </a:r>
            <a:r>
              <a:rPr lang="en-US" b="1" dirty="0" smtClean="0">
                <a:solidFill>
                  <a:srgbClr val="005C2A"/>
                </a:solidFill>
              </a:rPr>
              <a:t> </a:t>
            </a:r>
            <a:r>
              <a:rPr lang="en-US" b="1" dirty="0" err="1" smtClean="0">
                <a:solidFill>
                  <a:srgbClr val="005C2A"/>
                </a:solidFill>
              </a:rPr>
              <a:t>Deirawan,MD,DIS,DISC</a:t>
            </a:r>
            <a:endParaRPr lang="en-US" b="1" dirty="0" smtClean="0">
              <a:solidFill>
                <a:srgbClr val="005C2A"/>
              </a:solidFill>
            </a:endParaRPr>
          </a:p>
          <a:p>
            <a:r>
              <a:rPr lang="en-US" b="1" dirty="0" smtClean="0">
                <a:solidFill>
                  <a:srgbClr val="005C2A"/>
                </a:solidFill>
              </a:rPr>
              <a:t>Clinical Oncology</a:t>
            </a:r>
          </a:p>
          <a:p>
            <a:r>
              <a:rPr lang="en-US" b="1" dirty="0" smtClean="0">
                <a:solidFill>
                  <a:srgbClr val="005C2A"/>
                </a:solidFill>
              </a:rPr>
              <a:t>Syrian Oncology Association</a:t>
            </a:r>
            <a:endParaRPr lang="en-US" b="1" dirty="0">
              <a:solidFill>
                <a:srgbClr val="005C2A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619672" cy="1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123727" cy="15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BACKGROUND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1675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IMvigor130 STUDY DESIGN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6752"/>
            <a:ext cx="9144001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 smtClean="0"/>
              <a:t>IMvigorSTUDY</a:t>
            </a:r>
            <a:r>
              <a:rPr lang="en-US" sz="3200" b="1" dirty="0" smtClean="0"/>
              <a:t>: CO-PRIMARY ENDPOINT</a:t>
            </a:r>
            <a:br>
              <a:rPr lang="en-US" sz="3200" b="1" dirty="0" smtClean="0"/>
            </a:br>
            <a:r>
              <a:rPr lang="en-US" sz="2200" b="1" dirty="0" smtClean="0">
                <a:solidFill>
                  <a:srgbClr val="00B050"/>
                </a:solidFill>
              </a:rPr>
              <a:t>INTERIM OSFOR MONOTHERAPY: ITT(ARM B VS ARM C)</a:t>
            </a:r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5"/>
            <a:ext cx="9144000" cy="549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SUMMARY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59"/>
            <a:ext cx="9144000" cy="556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BACKGROUND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CARD STUDY DESIGN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124743"/>
            <a:ext cx="9324528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CARD STUDY –SECONDARY ENDPOINT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smtClean="0">
                <a:solidFill>
                  <a:srgbClr val="00B050"/>
                </a:solidFill>
              </a:rPr>
              <a:t>TIME TO SKELETAL EVENT</a:t>
            </a:r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340768"/>
            <a:ext cx="914949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CARD: SAFETY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smtClean="0">
                <a:solidFill>
                  <a:srgbClr val="00B050"/>
                </a:solidFill>
              </a:rPr>
              <a:t>MAIN GRADE ≥3 ADVERSE EVENTS*</a:t>
            </a:r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340768"/>
            <a:ext cx="9324528" cy="556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SUMMARY</a:t>
            </a:r>
            <a:endParaRPr lang="en-US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6667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TOP 3 HIGH-IMPACT GENITOURINARY PRESENTATIONS AT ESMO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8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60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PROfound</a:t>
            </a:r>
            <a:r>
              <a:rPr lang="en-US" b="1" dirty="0" smtClean="0"/>
              <a:t> STUDY DESIGN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1284715"/>
            <a:ext cx="9324528" cy="557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PROfound</a:t>
            </a:r>
            <a:r>
              <a:rPr lang="en-US" sz="3200" b="1" dirty="0" smtClean="0"/>
              <a:t> STUDY –KEY SECONDARY ENDPOINT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00B050"/>
                </a:solidFill>
              </a:rPr>
              <a:t>INTERIM* OVERALL SURVIVAL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7"/>
            <a:ext cx="9324528" cy="55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PROfound</a:t>
            </a:r>
            <a:r>
              <a:rPr lang="en-US" sz="3200" b="1" dirty="0" smtClean="0"/>
              <a:t> STUDY –</a:t>
            </a:r>
            <a:r>
              <a:rPr lang="en-US" sz="3200" b="1" dirty="0" smtClean="0">
                <a:solidFill>
                  <a:srgbClr val="007A37"/>
                </a:solidFill>
              </a:rPr>
              <a:t>OTHER RESULTS</a:t>
            </a:r>
            <a:endParaRPr lang="en-US" sz="3200" dirty="0">
              <a:solidFill>
                <a:srgbClr val="007A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47500" lnSpcReduction="20000"/>
          </a:bodyPr>
          <a:lstStyle/>
          <a:p>
            <a:endParaRPr lang="en-US" sz="4500" dirty="0" smtClean="0"/>
          </a:p>
          <a:p>
            <a:r>
              <a:rPr lang="en-US" sz="5100" dirty="0" smtClean="0"/>
              <a:t>Patients in </a:t>
            </a:r>
            <a:r>
              <a:rPr lang="en-US" sz="5100" b="1" dirty="0" smtClean="0">
                <a:solidFill>
                  <a:srgbClr val="FF0000"/>
                </a:solidFill>
              </a:rPr>
              <a:t>cohort A</a:t>
            </a:r>
            <a:r>
              <a:rPr lang="en-US" sz="5100" dirty="0" smtClean="0"/>
              <a:t> had a confirmed </a:t>
            </a:r>
            <a:r>
              <a:rPr lang="en-US" sz="5100" b="1" dirty="0" smtClean="0">
                <a:solidFill>
                  <a:srgbClr val="FF0000"/>
                </a:solidFill>
              </a:rPr>
              <a:t>ORR</a:t>
            </a:r>
            <a:r>
              <a:rPr lang="en-US" sz="5100" dirty="0" smtClean="0"/>
              <a:t> of 33.3% for </a:t>
            </a:r>
            <a:r>
              <a:rPr lang="en-US" sz="5100" dirty="0" err="1" smtClean="0"/>
              <a:t>olaparib</a:t>
            </a:r>
            <a:r>
              <a:rPr lang="en-US" sz="5100" dirty="0" smtClean="0"/>
              <a:t> compared to 2.3% for </a:t>
            </a:r>
            <a:r>
              <a:rPr lang="en-US" sz="5100" dirty="0" err="1" smtClean="0"/>
              <a:t>enzalutamide</a:t>
            </a:r>
            <a:r>
              <a:rPr lang="en-US" sz="5100" dirty="0" smtClean="0"/>
              <a:t>/</a:t>
            </a:r>
            <a:r>
              <a:rPr lang="en-US" sz="5100" dirty="0" err="1" smtClean="0"/>
              <a:t>abiraterone</a:t>
            </a:r>
            <a:r>
              <a:rPr lang="en-US" sz="5100" dirty="0" smtClean="0"/>
              <a:t> (OR 20.86, 95% CI: 4.18-379.18, p&lt;0.0001)</a:t>
            </a:r>
          </a:p>
          <a:p>
            <a:r>
              <a:rPr lang="en-US" sz="5100" dirty="0" smtClean="0"/>
              <a:t>Patients in </a:t>
            </a:r>
            <a:r>
              <a:rPr lang="en-US" sz="5100" b="1" dirty="0" smtClean="0">
                <a:solidFill>
                  <a:srgbClr val="FF0000"/>
                </a:solidFill>
              </a:rPr>
              <a:t>cohort B</a:t>
            </a:r>
            <a:endParaRPr lang="en-US" sz="5100" dirty="0" smtClean="0"/>
          </a:p>
          <a:p>
            <a:pPr>
              <a:buNone/>
            </a:pPr>
            <a:r>
              <a:rPr lang="en-US" sz="5100" dirty="0" smtClean="0"/>
              <a:t>              No advantage in terms of </a:t>
            </a:r>
            <a:r>
              <a:rPr lang="en-US" sz="5100" dirty="0" err="1" smtClean="0"/>
              <a:t>rPFS</a:t>
            </a:r>
            <a:r>
              <a:rPr lang="en-US" sz="5100" dirty="0" smtClean="0"/>
              <a:t>(BICR) (HR 0.88, 95% CI: 0.58-1.36) </a:t>
            </a:r>
          </a:p>
          <a:p>
            <a:pPr>
              <a:buNone/>
            </a:pPr>
            <a:r>
              <a:rPr lang="en-US" sz="5100" dirty="0" smtClean="0"/>
              <a:t>                       </a:t>
            </a:r>
          </a:p>
          <a:p>
            <a:pPr>
              <a:buNone/>
            </a:pPr>
            <a:r>
              <a:rPr lang="en-US" sz="5100" dirty="0" smtClean="0"/>
              <a:t>              No advantage in OS (HR 0.73, 95% CI: 0.45-1.23)</a:t>
            </a:r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r>
              <a:rPr lang="en-US" sz="5100" dirty="0" smtClean="0"/>
              <a:t>•</a:t>
            </a:r>
            <a:r>
              <a:rPr lang="en-US" sz="5100" dirty="0" err="1" smtClean="0"/>
              <a:t>Olaparib</a:t>
            </a:r>
            <a:r>
              <a:rPr lang="en-US" sz="5100" dirty="0" smtClean="0"/>
              <a:t> was tolerated with a safety profile consistent with that observed in other cancers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BICR, blinded independent central review; CI, confidence interval; HR, hazard ratio;</a:t>
            </a:r>
          </a:p>
          <a:p>
            <a:pPr>
              <a:buNone/>
            </a:pPr>
            <a:r>
              <a:rPr lang="en-US" sz="3300" dirty="0" smtClean="0"/>
              <a:t>OR, odds ratio; ORR, objective response rate; OS, overall survival; </a:t>
            </a:r>
            <a:r>
              <a:rPr lang="en-US" sz="3300" dirty="0" err="1" smtClean="0"/>
              <a:t>rPFS</a:t>
            </a:r>
            <a:r>
              <a:rPr lang="en-US" sz="3300" dirty="0" smtClean="0"/>
              <a:t>, radiographic</a:t>
            </a:r>
          </a:p>
          <a:p>
            <a:pPr>
              <a:buNone/>
            </a:pPr>
            <a:r>
              <a:rPr lang="en-US" sz="3300" dirty="0" smtClean="0"/>
              <a:t>progression free survival</a:t>
            </a:r>
          </a:p>
          <a:p>
            <a:pPr>
              <a:buNone/>
            </a:pPr>
            <a:r>
              <a:rPr lang="en-US" sz="3300" dirty="0" err="1" smtClean="0"/>
              <a:t>Hussain</a:t>
            </a:r>
            <a:r>
              <a:rPr lang="en-US" sz="3300" dirty="0" smtClean="0"/>
              <a:t> M,  et al.  Presented at ESMO 2019 Abstract #LBA12.11 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b="1" dirty="0" err="1" smtClean="0">
                <a:solidFill>
                  <a:srgbClr val="00B050"/>
                </a:solidFill>
              </a:rPr>
              <a:t>Olaparib</a:t>
            </a:r>
            <a:r>
              <a:rPr lang="en-US" sz="2400" b="1" dirty="0" smtClean="0">
                <a:solidFill>
                  <a:srgbClr val="00B050"/>
                </a:solidFill>
              </a:rPr>
              <a:t> treatment was associated with statistically significant </a:t>
            </a:r>
            <a:r>
              <a:rPr lang="en-US" sz="2400" dirty="0" smtClean="0"/>
              <a:t>and clinically relevant improvements in BICR </a:t>
            </a:r>
            <a:r>
              <a:rPr lang="en-US" sz="2400" b="1" dirty="0" err="1" smtClean="0">
                <a:solidFill>
                  <a:srgbClr val="00B050"/>
                </a:solidFill>
              </a:rPr>
              <a:t>rPFS</a:t>
            </a:r>
            <a:r>
              <a:rPr lang="en-US" sz="2400" b="1" dirty="0" smtClean="0">
                <a:solidFill>
                  <a:srgbClr val="00B050"/>
                </a:solidFill>
              </a:rPr>
              <a:t> compared </a:t>
            </a:r>
            <a:r>
              <a:rPr lang="en-US" sz="2400" dirty="0" smtClean="0"/>
              <a:t>to </a:t>
            </a:r>
            <a:r>
              <a:rPr lang="en-US" sz="2400" dirty="0" err="1" smtClean="0"/>
              <a:t>enza</a:t>
            </a:r>
            <a:r>
              <a:rPr lang="en-US" sz="2400" dirty="0" smtClean="0"/>
              <a:t>/</a:t>
            </a:r>
            <a:r>
              <a:rPr lang="en-US" sz="2400" dirty="0" err="1" smtClean="0"/>
              <a:t>abi</a:t>
            </a:r>
            <a:r>
              <a:rPr lang="en-US" sz="2400" dirty="0" smtClean="0"/>
              <a:t> in </a:t>
            </a:r>
            <a:r>
              <a:rPr lang="en-US" sz="2400" dirty="0" err="1" smtClean="0"/>
              <a:t>mCRPC</a:t>
            </a:r>
            <a:r>
              <a:rPr lang="en-US" sz="2400" dirty="0" smtClean="0"/>
              <a:t> patients with:</a:t>
            </a:r>
          </a:p>
          <a:p>
            <a:pPr>
              <a:buNone/>
            </a:pPr>
            <a:r>
              <a:rPr lang="en-US" sz="2400" dirty="0" smtClean="0"/>
              <a:t>    -Alterations in </a:t>
            </a:r>
            <a:r>
              <a:rPr lang="en-US" sz="2400" i="1" dirty="0" smtClean="0"/>
              <a:t>BRCA1, BRCA2 and/or ATM</a:t>
            </a:r>
          </a:p>
          <a:p>
            <a:pPr>
              <a:buNone/>
            </a:pPr>
            <a:r>
              <a:rPr lang="en-US" sz="2400" dirty="0" smtClean="0"/>
              <a:t>   - Alterations in any qualifying gene with a direct/indirect role in HRR</a:t>
            </a:r>
          </a:p>
          <a:p>
            <a:endParaRPr lang="en-US" sz="2400" b="1" i="1" dirty="0" smtClean="0"/>
          </a:p>
          <a:p>
            <a:r>
              <a:rPr lang="en-US" sz="2400" b="1" dirty="0" err="1" smtClean="0">
                <a:solidFill>
                  <a:srgbClr val="00B050"/>
                </a:solidFill>
              </a:rPr>
              <a:t>PROfound</a:t>
            </a:r>
            <a:r>
              <a:rPr lang="en-US" sz="2400" b="1" dirty="0" smtClean="0">
                <a:solidFill>
                  <a:srgbClr val="00B050"/>
                </a:solidFill>
              </a:rPr>
              <a:t> will establish </a:t>
            </a:r>
            <a:r>
              <a:rPr lang="en-US" sz="2400" b="1" dirty="0" err="1" smtClean="0">
                <a:solidFill>
                  <a:srgbClr val="00B050"/>
                </a:solidFill>
              </a:rPr>
              <a:t>olaparib</a:t>
            </a:r>
            <a:r>
              <a:rPr lang="en-US" sz="2400" b="1" dirty="0" smtClean="0">
                <a:solidFill>
                  <a:srgbClr val="00B050"/>
                </a:solidFill>
              </a:rPr>
              <a:t> as standard of care </a:t>
            </a:r>
            <a:r>
              <a:rPr lang="en-US" sz="2400" b="1" dirty="0" smtClean="0"/>
              <a:t>for this patient population and is likely to be the first approval for a biomarker selected treatment for prostate cancer</a:t>
            </a:r>
          </a:p>
          <a:p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300" dirty="0" err="1" smtClean="0"/>
              <a:t>Aenzalutamide</a:t>
            </a:r>
            <a:r>
              <a:rPr lang="en-US" sz="1300" dirty="0" smtClean="0"/>
              <a:t>; HRR, homologous recombination repair; </a:t>
            </a:r>
            <a:r>
              <a:rPr lang="en-US" sz="1300" dirty="0" err="1" smtClean="0"/>
              <a:t>mCRPC,metastatic</a:t>
            </a:r>
            <a:r>
              <a:rPr lang="en-US" sz="1300" dirty="0" smtClean="0"/>
              <a:t> castration resistant prostate cancer</a:t>
            </a:r>
          </a:p>
          <a:p>
            <a:pPr>
              <a:buNone/>
            </a:pPr>
            <a:r>
              <a:rPr lang="en-US" sz="1300" dirty="0" err="1" smtClean="0"/>
              <a:t>Hussain</a:t>
            </a:r>
            <a:r>
              <a:rPr lang="en-US" sz="1300" dirty="0" smtClean="0"/>
              <a:t> M,  et al.  Presented at ESMO 2019 Abstract #LBA12bi,abiraterone; BICR, blinded independent central review; </a:t>
            </a:r>
            <a:r>
              <a:rPr lang="en-US" sz="1300" dirty="0" err="1" smtClean="0"/>
              <a:t>enza</a:t>
            </a:r>
            <a:r>
              <a:rPr lang="en-US" sz="1300" dirty="0" smtClean="0"/>
              <a:t>,.</a:t>
            </a:r>
          </a:p>
          <a:p>
            <a:pPr>
              <a:buNone/>
            </a:pP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305</Words>
  <Application>Microsoft Office PowerPoint</Application>
  <PresentationFormat>On-screen Show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MEETING SUMMARY ESMO 2019, Barcelona, Spain GENITOURINARY UPDATE</vt:lpstr>
      <vt:lpstr>TOP 3 HIGH-IMPACT GENITOURINARY PRESENTATIONS AT ESMO 2019</vt:lpstr>
      <vt:lpstr>Slide 3</vt:lpstr>
      <vt:lpstr>BACKGROUND</vt:lpstr>
      <vt:lpstr>PROfound STUDY DESIGN</vt:lpstr>
      <vt:lpstr>PROfound STUDY –KEY SECONDARY ENDPOINT INTERIM* OVERALL SURVIVAL</vt:lpstr>
      <vt:lpstr>PROfound STUDY –OTHER RESULTS</vt:lpstr>
      <vt:lpstr>SUMMARY</vt:lpstr>
      <vt:lpstr>Slide 9</vt:lpstr>
      <vt:lpstr>BACKGROUND</vt:lpstr>
      <vt:lpstr>IMvigor130 STUDY DESIGN</vt:lpstr>
      <vt:lpstr>IMvigorSTUDY: CO-PRIMARY ENDPOINT INTERIM OSFOR MONOTHERAPY: ITT(ARM B VS ARM C)</vt:lpstr>
      <vt:lpstr>SUMMARY</vt:lpstr>
      <vt:lpstr>Slide 14</vt:lpstr>
      <vt:lpstr>BACKGROUND</vt:lpstr>
      <vt:lpstr>CARD STUDY DESIGN</vt:lpstr>
      <vt:lpstr>CARD STUDY –SECONDARY ENDPOINT TIME TO SKELETAL EVENT</vt:lpstr>
      <vt:lpstr>CARD: SAFETY MAIN GRADE ≥3 ADVERSE EVENTS*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Lenovo</cp:lastModifiedBy>
  <cp:revision>16</cp:revision>
  <dcterms:created xsi:type="dcterms:W3CDTF">2019-10-15T20:15:56Z</dcterms:created>
  <dcterms:modified xsi:type="dcterms:W3CDTF">2020-01-15T09:50:21Z</dcterms:modified>
</cp:coreProperties>
</file>